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58" r:id="rId4"/>
    <p:sldId id="280" r:id="rId5"/>
    <p:sldId id="281" r:id="rId6"/>
    <p:sldId id="283" r:id="rId7"/>
    <p:sldId id="257" r:id="rId8"/>
    <p:sldId id="259" r:id="rId9"/>
    <p:sldId id="266" r:id="rId10"/>
    <p:sldId id="265" r:id="rId11"/>
    <p:sldId id="260" r:id="rId12"/>
    <p:sldId id="262" r:id="rId13"/>
    <p:sldId id="261" r:id="rId14"/>
    <p:sldId id="263" r:id="rId15"/>
    <p:sldId id="264" r:id="rId16"/>
    <p:sldId id="267" r:id="rId17"/>
    <p:sldId id="268" r:id="rId18"/>
    <p:sldId id="285" r:id="rId19"/>
    <p:sldId id="277" r:id="rId20"/>
    <p:sldId id="278" r:id="rId21"/>
    <p:sldId id="284" r:id="rId22"/>
    <p:sldId id="279" r:id="rId23"/>
    <p:sldId id="286" r:id="rId24"/>
    <p:sldId id="287" r:id="rId25"/>
    <p:sldId id="269" r:id="rId26"/>
    <p:sldId id="273" r:id="rId27"/>
    <p:sldId id="274" r:id="rId28"/>
    <p:sldId id="275" r:id="rId29"/>
    <p:sldId id="276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94656"/>
  </p:normalViewPr>
  <p:slideViewPr>
    <p:cSldViewPr snapToGrid="0" snapToObjects="1">
      <p:cViewPr varScale="1">
        <p:scale>
          <a:sx n="79" d="100"/>
          <a:sy n="79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0AFDA-0ED9-284A-B269-B326B3C20876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2326E-7FAD-E448-9178-524F6BC9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2326E-7FAD-E448-9178-524F6BC914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2326E-7FAD-E448-9178-524F6BC914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2326E-7FAD-E448-9178-524F6BC914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2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075D-011F-504D-8D08-1D16350F85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3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0900-F472-6B45-A551-0ACD7A7C5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D85A9-0982-9049-8895-4F7FB5C99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DD8C5-DC65-4842-A31B-E9561BD3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7729-4CDA-4548-AA9E-AA309801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814F1-5B64-AF4B-8477-024A67F4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7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47E8-AA93-734C-9722-63EBB7BE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9788-643F-5B43-9C54-50B9747DB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4C700-F98B-E44D-85AA-1C009BF9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2B26-4DB8-194D-A968-B673C5B6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A026E-4240-CD46-BAB7-373C1739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0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38557-925A-3A41-A25E-A53B31F23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0E1AF-4F18-A64B-835B-8E01FA177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59A2-F35C-9A4C-95AD-39DF019A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24FF4-6B58-904A-9CCE-04294F43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1DE57-EFC4-9940-8AD9-AE2239C4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8A8A-11DC-5C4B-B04C-C3C5379A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02A7-8286-3F4D-8EF3-5C7C5E85C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D230-E414-874B-A5D9-68CA75BA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7018D-DA16-8C41-A95C-2F455E57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82103-589E-EA4D-8F24-A2DB6C52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1C65-3BF5-2645-B16A-3B85F3A3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EE4E-6562-E340-9CE9-4AF923877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7B1DE-1E28-124B-9304-979EE858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6898-D7FD-8E42-AA4E-FAE7593B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AE69E-8B39-5342-B5F2-D42AAC5D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5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0719-B176-8644-9902-8AB8E0A1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4ABF-9232-714B-9F4A-E19CB73D5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D1AF1-DB54-2847-97B3-49EFA1C57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D73C3-369E-6F4D-B463-8D14B4A0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FD1D2-C649-244A-B6C4-3DB39542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8FFCE-93C2-3642-811C-E9A308ED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CE47-C52A-564F-8C32-1EAFCA61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1604A-A171-4843-90FB-E14836F43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7DBA1-C3E2-E74F-9C43-6EF3B37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1DBFE-B7AF-9240-BB84-1574F0A32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AE1AC-1AAC-1942-9676-5357E31A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9CF5E-2F3C-5F4C-8C3E-56F47B02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E3CB0-768B-584E-98B8-C19AB4E7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72927-B0F8-4E49-8A0E-21209194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2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A992-1E86-094C-9014-391DFFA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C1120-613A-3646-9204-46987DFC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24DA7-85C5-134F-8275-955B1347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3D96-3748-1F4A-92D4-964C1F50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CB92F-51E8-8A44-A9D0-32CFE0FA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AC108-B3BE-8A4A-A94E-70B78E85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ABE6-4E5C-B64D-BC99-AF1D38B1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9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AD1-31C8-8A4B-92D7-9D108C03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57F8-CFAB-5145-A5E7-1401B9F8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C091B-FE29-DB48-8789-8B18269CA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F309-2444-CE4C-B688-8C56B228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05B1-DDDE-9B4B-8532-B007B4EF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C3CEF-C450-4443-B46E-C33335BC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81E4-0A97-C54D-A3D4-23119803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DCC59-1865-1342-90BA-C01A4E664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9B9D-4543-BA42-BEB3-5AD8167EE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DFF8E-DC1D-E94E-BA8B-1C6E206F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34BA-5F8A-864D-BDA6-0C9EEE5D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AD0CD-3761-9D4C-8B83-249C657E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3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FAE5F61-51EC-4396-8FCA-093E50108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897862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think-cell Slide" r:id="rId15" imgW="306" imgH="306" progId="TCLayout.ActiveDocument.1">
                  <p:embed/>
                </p:oleObj>
              </mc:Choice>
              <mc:Fallback>
                <p:oleObj name="think-cell Slide" r:id="rId1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435D-4916-4343-8591-08C0E136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CF16C-2158-C244-85B1-D2FA50655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6BF33-CC90-704D-9733-175C657CB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2966-1489-F846-933F-485DB4F5ED9D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96393-A68A-DA4A-A3CA-11B3B54EE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861A-9014-9F4B-BB5B-EF3CA6290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54816-2B31-9843-B72B-D5F630698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hyperlink" Target="https://spark.apache.org/docs/latest/sql-programming-guide.html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ftRBoqjhZM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databricks.com/delta/index.html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hyperlink" Target="https://docs.databricks.com/data/tables.html#managed-and-unmanaged-tables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databricks.com/notebooks/visualizations/index.html" TargetMode="Externa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hyperlink" Target="https://docs.databricks.com/notebooks/dashboards.html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best-practices-for-caching-in-spark-sql-b22fb0f02d34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spark.apache.org/docs/latest/rdd-programming-guide.html" TargetMode="Externa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spark.apache.org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hyperlink" Target="https://databricks.com/product/fa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resources?_sft_resource_type=product-videos" TargetMode="External"/><Relationship Id="rId13" Type="http://schemas.openxmlformats.org/officeDocument/2006/relationships/hyperlink" Target="https://wd5.myworkday.com/comcast/learning/course/29fbed0f254801e2c1b3827c3324f3fe?type=9882927d138b100019b928e75843018d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atabricks.com/learn/training/home" TargetMode="External"/><Relationship Id="rId12" Type="http://schemas.openxmlformats.org/officeDocument/2006/relationships/hyperlink" Target="https://wd5.myworkday.com/comcast/learning/course/7a3d366c221b015aeb04952a61287be0?type=9882927d138b100019b928e75843018d" TargetMode="External"/><Relationship Id="rId2" Type="http://schemas.openxmlformats.org/officeDocument/2006/relationships/tags" Target="../tags/tag5.xml"/><Relationship Id="rId16" Type="http://schemas.openxmlformats.org/officeDocument/2006/relationships/hyperlink" Target="https://wd5.myworkday.com/comcast/learning/course/7a3d366c221b0187d059592c612859ff?type=9882927d138b100019b928e75843018d" TargetMode="Externa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11" Type="http://schemas.openxmlformats.org/officeDocument/2006/relationships/hyperlink" Target="https://wd5.myworkday.com/comcast/learning/course/7a3d366c221b0176ddc8c52a612879e4?type=9882927d138b100019b928e75843018d" TargetMode="External"/><Relationship Id="rId5" Type="http://schemas.openxmlformats.org/officeDocument/2006/relationships/oleObject" Target="../embeddings/oleObject4.bin"/><Relationship Id="rId15" Type="http://schemas.openxmlformats.org/officeDocument/2006/relationships/hyperlink" Target="https://wd5.myworkday.com/comcast/learning/course/7a3d366c221b01b6218106216128c749?type=9882927d138b100019b928e75843018d" TargetMode="External"/><Relationship Id="rId10" Type="http://schemas.openxmlformats.org/officeDocument/2006/relationships/hyperlink" Target="https://wd5.myworkday.com/comcast/learning/course/7a3d366c221b01a1c30e562b61285aea?type=9882927d138b100019b928e75843018d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docs-dx.comcast.com/kb/cloud-compute/cloud-compute-user-guide" TargetMode="External"/><Relationship Id="rId14" Type="http://schemas.openxmlformats.org/officeDocument/2006/relationships/hyperlink" Target="https://wd5.myworkday.com/comcast/learning/course/7a3d366c221b011745ea52216128d34e?record=9fc0d1af1f19016876eb95497f26e0a6&amp;type=9882927d138b100019b928e75843018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esto_(SQL_query_engine)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log.starburst.io/query-federation-made-simple-at-comcast" TargetMode="Externa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hyperlink" Target="https://docs.databricks.com/dev-tools/index.html#use-an-ide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hyperlink" Target="https://docs-dx.comcast.com/kb/query-fabric/query-fabric-user-guid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atabricks.com/getting-started/try-databricks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10" Type="http://schemas.openxmlformats.org/officeDocument/2006/relationships/hyperlink" Target="https://databricks.com/product/faq/community-edition" TargetMode="External"/><Relationship Id="rId4" Type="http://schemas.openxmlformats.org/officeDocument/2006/relationships/oleObject" Target="../embeddings/oleObject7.bin"/><Relationship Id="rId9" Type="http://schemas.openxmlformats.org/officeDocument/2006/relationships/hyperlink" Target="https://databricks.com/product/aws-prici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130E-3F35-7E41-A206-049743846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Getting started with Databricks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B0BD8-1C76-DB48-982D-2D9943221A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science tools basics</a:t>
            </a:r>
          </a:p>
        </p:txBody>
      </p:sp>
    </p:spTree>
    <p:extLst>
      <p:ext uri="{BB962C8B-B14F-4D97-AF65-F5344CB8AC3E}">
        <p14:creationId xmlns:p14="http://schemas.microsoft.com/office/powerpoint/2010/main" val="158031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551D370-2645-461D-A089-4B900B162BC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9553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E30652-179B-8F49-800F-C4C3A83C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Spark </a:t>
            </a:r>
            <a:r>
              <a:rPr lang="en-US" sz="3200" dirty="0" err="1">
                <a:solidFill>
                  <a:schemeClr val="accent1"/>
                </a:solidFill>
              </a:rPr>
              <a:t>DataFrames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D8878-1204-DB43-8E0C-2EE0902D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693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Apache Spark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the main table-like data concept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exactly the same as pandas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similar 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 lots of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panda-like data wrangling methods 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groupBy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orderBy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where, columns, crosstab,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dropna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head, join, write, etc.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put in hive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metastore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be queried by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spark.sql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A10CC-3736-C047-A893-327A4F709A7E}"/>
              </a:ext>
            </a:extLst>
          </p:cNvPr>
          <p:cNvSpPr txBox="1"/>
          <p:nvPr/>
        </p:nvSpPr>
        <p:spPr>
          <a:xfrm>
            <a:off x="838200" y="6068291"/>
            <a:ext cx="9464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6"/>
              </a:rPr>
              <a:t>https://spark.apache.org/docs/latest/sql-programming-guide.html</a:t>
            </a:r>
            <a:r>
              <a:rPr lang="en-US" sz="16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24ED0-BC37-274D-82B6-5BD4EEBAB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228427"/>
            <a:ext cx="5239841" cy="2753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E8B5BE-02E5-8D4A-B999-EB465EDB6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666" y="3228427"/>
            <a:ext cx="4863523" cy="23364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211503-40C5-4A45-A14C-A35728C96F0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202882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AF86041-4DA5-4A53-8C14-0D2140D173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02500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D89D51-0687-C145-BAED-DCB06503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Delta Lake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71826-026D-A14E-B94B-593F40BC4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22350" y="1798968"/>
            <a:ext cx="10147300" cy="3683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1985B-F261-CA41-A85C-6AEE4664AED0}"/>
              </a:ext>
            </a:extLst>
          </p:cNvPr>
          <p:cNvSpPr txBox="1"/>
          <p:nvPr/>
        </p:nvSpPr>
        <p:spPr>
          <a:xfrm>
            <a:off x="1022350" y="5581351"/>
            <a:ext cx="402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7"/>
              </a:rPr>
              <a:t>https://docs.databricks.com/delta/index.html</a:t>
            </a:r>
            <a:r>
              <a:rPr lang="en-US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73FD4-ABDE-3E4E-BB31-BC509391C35E}"/>
              </a:ext>
            </a:extLst>
          </p:cNvPr>
          <p:cNvSpPr txBox="1"/>
          <p:nvPr/>
        </p:nvSpPr>
        <p:spPr>
          <a:xfrm>
            <a:off x="938151" y="1336356"/>
            <a:ext cx="579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What is Delta Lake? (3 min video)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9E8451-0118-C541-B0A2-5F65A9648CDE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322526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A7C4B-6EF7-1A4A-80C7-CC115824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510" y="1717820"/>
            <a:ext cx="5666791" cy="263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E11C8-42D1-EB4E-942C-B79DEADD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7" y="1717820"/>
            <a:ext cx="5158448" cy="381412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2DE8B1-8C17-E244-90B0-E01EDF28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6" y="803187"/>
            <a:ext cx="10515600" cy="133442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“delta” format = parquet files + a delta log file.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lake tables can show table history and rollback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9095A0-1C38-974D-BA77-412D46F90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86" y="4577921"/>
            <a:ext cx="6486671" cy="1934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AD2A39-383D-4D4D-AA5F-18F71B0DC05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126003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7F79329-B700-4E23-9B35-061D3E50999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9423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A42CC88-D587-5647-B292-C495F384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Spark </a:t>
            </a:r>
            <a:r>
              <a:rPr lang="en-US" sz="3200" dirty="0" err="1">
                <a:solidFill>
                  <a:schemeClr val="accent1"/>
                </a:solidFill>
              </a:rPr>
              <a:t>DataFrame</a:t>
            </a:r>
            <a:r>
              <a:rPr lang="en-US" sz="3200" dirty="0">
                <a:solidFill>
                  <a:schemeClr val="accent1"/>
                </a:solidFill>
              </a:rPr>
              <a:t> to SQL Context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1DBF-30D6-7241-A849-202331D6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3116"/>
            <a:ext cx="10953997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Unmanaged tables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manages the metadata, while you control the data location.</a:t>
            </a:r>
          </a:p>
          <a:p>
            <a:pPr lvl="1"/>
            <a:r>
              <a:rPr lang="en-US" sz="1600" i="1" dirty="0" err="1">
                <a:solidFill>
                  <a:schemeClr val="accent1"/>
                </a:solidFill>
              </a:rPr>
              <a:t>spark.sql</a:t>
            </a:r>
            <a:r>
              <a:rPr lang="en-US" sz="1600" i="1" dirty="0">
                <a:solidFill>
                  <a:schemeClr val="accent1"/>
                </a:solidFill>
              </a:rPr>
              <a:t>(“CREATE TABLE </a:t>
            </a:r>
            <a:r>
              <a:rPr lang="en-US" sz="1600" i="1" dirty="0" err="1">
                <a:solidFill>
                  <a:schemeClr val="accent1"/>
                </a:solidFill>
              </a:rPr>
              <a:t>example_table</a:t>
            </a:r>
            <a:r>
              <a:rPr lang="en-US" sz="1600" i="1" dirty="0">
                <a:solidFill>
                  <a:schemeClr val="accent1"/>
                </a:solidFill>
              </a:rPr>
              <a:t> USING DELTA LOCATION </a:t>
            </a:r>
            <a:r>
              <a:rPr lang="en-US" sz="1600" i="1" dirty="0" err="1">
                <a:solidFill>
                  <a:schemeClr val="accent1"/>
                </a:solidFill>
              </a:rPr>
              <a:t>example_path</a:t>
            </a:r>
            <a:r>
              <a:rPr lang="en-US" sz="1600" i="1" dirty="0">
                <a:solidFill>
                  <a:schemeClr val="accent1"/>
                </a:solidFill>
              </a:rPr>
              <a:t>”)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creates an unmanaged table. </a:t>
            </a:r>
          </a:p>
          <a:p>
            <a:pPr lvl="1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location is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example_path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1600" i="1" dirty="0" err="1">
                <a:solidFill>
                  <a:schemeClr val="accent1"/>
                </a:solidFill>
              </a:rPr>
              <a:t>spark.sql</a:t>
            </a:r>
            <a:r>
              <a:rPr lang="en-US" sz="1600" i="1" dirty="0">
                <a:solidFill>
                  <a:schemeClr val="accent1"/>
                </a:solidFill>
              </a:rPr>
              <a:t>(“DROP TABLE </a:t>
            </a:r>
            <a:r>
              <a:rPr lang="en-US" sz="1600" i="1" dirty="0" err="1">
                <a:solidFill>
                  <a:schemeClr val="accent1"/>
                </a:solidFill>
              </a:rPr>
              <a:t>example_table</a:t>
            </a:r>
            <a:r>
              <a:rPr lang="en-US" sz="1600" i="1" dirty="0">
                <a:solidFill>
                  <a:schemeClr val="accent1"/>
                </a:solidFill>
              </a:rPr>
              <a:t>”)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removes its metadata from Spark but not the data. </a:t>
            </a:r>
          </a:p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tables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manages both the data and the metadata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1600" i="1" dirty="0" err="1">
                <a:solidFill>
                  <a:schemeClr val="accent1"/>
                </a:solidFill>
              </a:rPr>
              <a:t>Example_DataFrame.write.format</a:t>
            </a:r>
            <a:r>
              <a:rPr lang="en-US" sz="1600" i="1" dirty="0">
                <a:solidFill>
                  <a:schemeClr val="accent1"/>
                </a:solidFill>
              </a:rPr>
              <a:t>(‘delta’).</a:t>
            </a:r>
            <a:r>
              <a:rPr lang="en-US" sz="1600" i="1" dirty="0" err="1">
                <a:solidFill>
                  <a:schemeClr val="accent1"/>
                </a:solidFill>
              </a:rPr>
              <a:t>saveAsTable</a:t>
            </a:r>
            <a:r>
              <a:rPr lang="en-US" sz="1600" i="1" dirty="0">
                <a:solidFill>
                  <a:schemeClr val="accent1"/>
                </a:solidFill>
              </a:rPr>
              <a:t>(‘</a:t>
            </a:r>
            <a:r>
              <a:rPr lang="en-US" sz="1600" i="1" dirty="0" err="1">
                <a:solidFill>
                  <a:schemeClr val="accent1"/>
                </a:solidFill>
              </a:rPr>
              <a:t>example_table</a:t>
            </a:r>
            <a:r>
              <a:rPr lang="en-US" sz="1600" i="1" dirty="0">
                <a:solidFill>
                  <a:schemeClr val="accent1"/>
                </a:solidFill>
              </a:rPr>
              <a:t>’)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creates a managed table.</a:t>
            </a:r>
          </a:p>
          <a:p>
            <a:pPr lvl="1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location is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:/user/hive/warehouse/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example_table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(default=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:/user/hive/warehouse)</a:t>
            </a:r>
          </a:p>
          <a:p>
            <a:pPr lvl="1"/>
            <a:r>
              <a:rPr lang="en-US" sz="1600" i="1" dirty="0" err="1">
                <a:solidFill>
                  <a:schemeClr val="accent1"/>
                </a:solidFill>
              </a:rPr>
              <a:t>spark.sql</a:t>
            </a:r>
            <a:r>
              <a:rPr lang="en-US" sz="1600" i="1" dirty="0">
                <a:solidFill>
                  <a:schemeClr val="accent1"/>
                </a:solidFill>
              </a:rPr>
              <a:t>(“SELECT * FROM </a:t>
            </a:r>
            <a:r>
              <a:rPr lang="en-US" sz="1600" i="1" dirty="0" err="1">
                <a:solidFill>
                  <a:schemeClr val="accent1"/>
                </a:solidFill>
              </a:rPr>
              <a:t>example_table</a:t>
            </a:r>
            <a:r>
              <a:rPr lang="en-US" sz="1600" i="1" dirty="0">
                <a:solidFill>
                  <a:schemeClr val="accent1"/>
                </a:solidFill>
              </a:rPr>
              <a:t>”)</a:t>
            </a:r>
          </a:p>
          <a:p>
            <a:pPr lvl="1"/>
            <a:r>
              <a:rPr lang="en-US" sz="1600" i="1" dirty="0" err="1">
                <a:solidFill>
                  <a:schemeClr val="accent1"/>
                </a:solidFill>
              </a:rPr>
              <a:t>spark.sql</a:t>
            </a:r>
            <a:r>
              <a:rPr lang="en-US" sz="1600" i="1" dirty="0">
                <a:solidFill>
                  <a:schemeClr val="accent1"/>
                </a:solidFill>
              </a:rPr>
              <a:t>(“DROP TABLE </a:t>
            </a:r>
            <a:r>
              <a:rPr lang="en-US" sz="1600" i="1" dirty="0" err="1">
                <a:solidFill>
                  <a:schemeClr val="accent1"/>
                </a:solidFill>
              </a:rPr>
              <a:t>example_table</a:t>
            </a:r>
            <a:r>
              <a:rPr lang="en-US" sz="1600" i="1" dirty="0">
                <a:solidFill>
                  <a:schemeClr val="accent1"/>
                </a:solidFill>
              </a:rPr>
              <a:t>”)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deletes both the metadata and data.</a:t>
            </a:r>
          </a:p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Temporary View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Spark manages the metadata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1600" dirty="0" err="1">
                <a:solidFill>
                  <a:schemeClr val="accent1"/>
                </a:solidFill>
              </a:rPr>
              <a:t>example_table.createOrReplaceTempView</a:t>
            </a:r>
            <a:r>
              <a:rPr lang="en-US" sz="1600" dirty="0">
                <a:solidFill>
                  <a:schemeClr val="accent1"/>
                </a:solidFill>
              </a:rPr>
              <a:t>(‘</a:t>
            </a:r>
            <a:r>
              <a:rPr lang="en-US" sz="1600" dirty="0" err="1">
                <a:solidFill>
                  <a:schemeClr val="accent1"/>
                </a:solidFill>
              </a:rPr>
              <a:t>example_table_vw</a:t>
            </a:r>
            <a:r>
              <a:rPr lang="en-US" sz="1600" dirty="0">
                <a:solidFill>
                  <a:schemeClr val="accent1"/>
                </a:solidFill>
              </a:rPr>
              <a:t>’) </a:t>
            </a:r>
          </a:p>
          <a:p>
            <a:pPr lvl="1"/>
            <a:r>
              <a:rPr lang="en-US" sz="1600" i="1" dirty="0" err="1">
                <a:solidFill>
                  <a:schemeClr val="accent1"/>
                </a:solidFill>
              </a:rPr>
              <a:t>spark.sql</a:t>
            </a:r>
            <a:r>
              <a:rPr lang="en-US" sz="1600" i="1" dirty="0">
                <a:solidFill>
                  <a:schemeClr val="accent1"/>
                </a:solidFill>
              </a:rPr>
              <a:t>(“SELECT * FROM </a:t>
            </a:r>
            <a:r>
              <a:rPr lang="en-US" sz="1600" i="1" dirty="0" err="1">
                <a:solidFill>
                  <a:schemeClr val="accent1"/>
                </a:solidFill>
              </a:rPr>
              <a:t>example_table_vw</a:t>
            </a:r>
            <a:r>
              <a:rPr lang="en-US" sz="1600" i="1" dirty="0">
                <a:solidFill>
                  <a:schemeClr val="accent1"/>
                </a:solidFill>
              </a:rPr>
              <a:t>”)</a:t>
            </a:r>
          </a:p>
          <a:p>
            <a:pPr lvl="1"/>
            <a:endParaRPr lang="en-US" sz="1600" dirty="0">
              <a:solidFill>
                <a:srgbClr val="7030A0"/>
              </a:solidFill>
            </a:endParaRPr>
          </a:p>
          <a:p>
            <a:pPr lvl="1"/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20992-665B-1546-AB23-76233FD8D6E0}"/>
              </a:ext>
            </a:extLst>
          </p:cNvPr>
          <p:cNvSpPr txBox="1"/>
          <p:nvPr/>
        </p:nvSpPr>
        <p:spPr>
          <a:xfrm>
            <a:off x="838199" y="6217928"/>
            <a:ext cx="6885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https://docs.databricks.com/data/tables.html#managed-and-unmanaged-tables</a:t>
            </a:r>
            <a:r>
              <a:rPr lang="en-US" sz="1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39AF85-3C91-D04B-878F-58C50B68F619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220584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3D0E3B7-09B2-D24D-B320-718EE58D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4" y="2030576"/>
            <a:ext cx="6203273" cy="3705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D374A-89F7-9948-9403-36B2D9D8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53" y="2030576"/>
            <a:ext cx="5228788" cy="245196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51BCEA-1FA8-9946-AD1A-930C45E3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208"/>
            <a:ext cx="7487846" cy="304385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Unmanaged tables are referenced in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Spark.sql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via its metadata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Temporary View may operate similarly during the session  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1B2842-B541-D840-86A1-D303254AFA1F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</p:spTree>
    <p:extLst>
      <p:ext uri="{BB962C8B-B14F-4D97-AF65-F5344CB8AC3E}">
        <p14:creationId xmlns:p14="http://schemas.microsoft.com/office/powerpoint/2010/main" val="65691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971E-8A5A-5D4C-8FF5-E04257ED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981" y="932923"/>
            <a:ext cx="7103658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tables are stored in /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/user/hive/warehouse/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format in this example creates 1 delta log and 2 parquet files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FE730-37D9-9445-A89E-82C6549F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3" y="2477018"/>
            <a:ext cx="5145562" cy="35593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D2C99D-05CA-4645-85D2-2DF289F03CC2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3. Spark </a:t>
            </a:r>
            <a:r>
              <a:rPr lang="en-US" sz="3600" dirty="0" err="1">
                <a:solidFill>
                  <a:schemeClr val="accent1"/>
                </a:solidFill>
              </a:rPr>
              <a:t>DataFrame</a:t>
            </a:r>
            <a:r>
              <a:rPr lang="en-US" sz="3600" dirty="0">
                <a:solidFill>
                  <a:schemeClr val="accent1"/>
                </a:solidFill>
              </a:rPr>
              <a:t>, Delta Lake, SQL Context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0D6C6-F996-E044-A115-D8A49694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76" y="2830288"/>
            <a:ext cx="6589288" cy="20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A92E03F-0274-47A6-A184-8E6452EDCE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6881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96B8437-08CC-E940-9E9B-CE1267429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729" y="1839595"/>
            <a:ext cx="6597997" cy="4351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AF771-7947-BC4B-A768-944C0723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Databricks Chart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57F2-D8A5-A24B-9090-F942C21DB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690688"/>
            <a:ext cx="3591296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charts can be created  on the fly from a table-like output (output of python,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scala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 R) via GUI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 chart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 chart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 plot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Boxplot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Area chart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Pie chart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88C2A7-A3EE-5348-B305-9384637DB915}"/>
              </a:ext>
            </a:extLst>
          </p:cNvPr>
          <p:cNvCxnSpPr>
            <a:cxnSpLocks/>
          </p:cNvCxnSpPr>
          <p:nvPr/>
        </p:nvCxnSpPr>
        <p:spPr>
          <a:xfrm>
            <a:off x="2932214" y="2662825"/>
            <a:ext cx="2351314" cy="323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156BAF-314F-CD47-B60A-8F722F491C11}"/>
              </a:ext>
            </a:extLst>
          </p:cNvPr>
          <p:cNvSpPr txBox="1"/>
          <p:nvPr/>
        </p:nvSpPr>
        <p:spPr>
          <a:xfrm>
            <a:off x="469074" y="6315955"/>
            <a:ext cx="632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7"/>
              </a:rPr>
              <a:t>https://docs.databricks.com/notebooks/visualizations/index.html</a:t>
            </a:r>
            <a:r>
              <a:rPr lang="en-US" sz="1600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B2EB50B-942D-0649-8AE0-C68047C82757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4. Databricks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90086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BB3D48-1279-0141-93E3-CACEA1A6FBAF}"/>
              </a:ext>
            </a:extLst>
          </p:cNvPr>
          <p:cNvSpPr txBox="1">
            <a:spLocks/>
          </p:cNvSpPr>
          <p:nvPr/>
        </p:nvSpPr>
        <p:spPr>
          <a:xfrm>
            <a:off x="339436" y="1690688"/>
            <a:ext cx="43859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Histograms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Boxplots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useful for visualizing the distribution of a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variable</a:t>
            </a:r>
          </a:p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 charts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Pie charts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useful for visualizing the  distribution of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categorical variable</a:t>
            </a:r>
          </a:p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 plot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useful for visualizing a join distribution of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 continuous variables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81A11D-A8E9-4B45-BACF-71E03954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3" y="1549311"/>
            <a:ext cx="6319984" cy="463409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E0021B-1B2B-D846-9657-E938B34DF894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4. Databricks Data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228520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818D25-2291-4412-829F-60241969C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2379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69D00F-E035-EB49-A974-64C01EAB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Databricks SQL, Visualization,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DAF12-1251-204B-8C72-167A308E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premium or enterprise account plan.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51A83C-CE92-1741-A908-8D23FBCF61B6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4. Databricks Data Visualization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54478-D60E-614C-8CD1-A8D36E116EB3}"/>
              </a:ext>
            </a:extLst>
          </p:cNvPr>
          <p:cNvSpPr/>
          <p:nvPr/>
        </p:nvSpPr>
        <p:spPr>
          <a:xfrm>
            <a:off x="838200" y="6127234"/>
            <a:ext cx="5002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6"/>
              </a:rPr>
              <a:t>https://docs.databricks.com/notebooks/dashboards.html</a:t>
            </a:r>
            <a:r>
              <a:rPr lang="en-US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057E4-FA85-BF49-A9DB-88A307DE2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838" y="2239693"/>
            <a:ext cx="6407879" cy="356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27189-ED33-4142-9077-A583DC1BB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603" y="2323414"/>
            <a:ext cx="4720766" cy="25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45782E-6EA2-4B43-BA04-662DF0E42D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174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3211F4-CCF8-4049-9BB4-C7D72916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 – </a:t>
            </a:r>
            <a:r>
              <a:rPr lang="en-US" sz="3200" dirty="0" err="1">
                <a:solidFill>
                  <a:schemeClr val="accent1"/>
                </a:solidFill>
              </a:rPr>
              <a:t>SparkR</a:t>
            </a:r>
            <a:r>
              <a:rPr lang="en-US" sz="3200" dirty="0">
                <a:solidFill>
                  <a:schemeClr val="accent1"/>
                </a:solidFill>
              </a:rPr>
              <a:t> or </a:t>
            </a:r>
            <a:r>
              <a:rPr lang="en-US" sz="3200" dirty="0" err="1">
                <a:solidFill>
                  <a:schemeClr val="accent1"/>
                </a:solidFill>
              </a:rPr>
              <a:t>sparklyr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EDA7BA-BF2E-CB4A-8DB3-42801F46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513306" y="2506662"/>
            <a:ext cx="5282273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FE2074-44B4-D84F-9AA6-227F143DFC0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5. R Data Science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43D33-5335-7740-83AC-21DDC32A5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2459816"/>
            <a:ext cx="5001079" cy="4272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242CB-025D-9746-BA59-EDB7C9E0E2C3}"/>
              </a:ext>
            </a:extLst>
          </p:cNvPr>
          <p:cNvSpPr txBox="1"/>
          <p:nvPr/>
        </p:nvSpPr>
        <p:spPr>
          <a:xfrm>
            <a:off x="831849" y="1712233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somewhat similar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pyspark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E9ABD-D5EF-9347-8A99-C3BB98274062}"/>
              </a:ext>
            </a:extLst>
          </p:cNvPr>
          <p:cNvSpPr txBox="1"/>
          <p:nvPr/>
        </p:nvSpPr>
        <p:spPr>
          <a:xfrm>
            <a:off x="6449806" y="1678122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sparklyr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very similar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dplyr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47C068-38C2-4B4B-9406-A078DE30DBE0}"/>
              </a:ext>
            </a:extLst>
          </p:cNvPr>
          <p:cNvCxnSpPr>
            <a:cxnSpLocks/>
          </p:cNvCxnSpPr>
          <p:nvPr/>
        </p:nvCxnSpPr>
        <p:spPr>
          <a:xfrm>
            <a:off x="2685142" y="2050787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424DE6-2454-174B-BF26-E091AB46CAA4}"/>
              </a:ext>
            </a:extLst>
          </p:cNvPr>
          <p:cNvCxnSpPr>
            <a:cxnSpLocks/>
          </p:cNvCxnSpPr>
          <p:nvPr/>
        </p:nvCxnSpPr>
        <p:spPr>
          <a:xfrm>
            <a:off x="8381999" y="2050787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8383C6-11B7-42DF-B2E4-BB80CEBA85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5191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27BDEE-F84B-FC49-96C2-C4B2A8264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56" y="757012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8176A-1032-EF4C-BE02-46F1197C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&amp; Why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System Utilities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Delta Lake, SQL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Databricks Data Visualization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Data Science Tools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Data Science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06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69952D-636E-483B-9FD3-E48E14EB6EF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6757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3736717-58ED-F54F-B289-E615E899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 data visualization – ggplot2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E8C559-8140-344A-AAB5-D035382989E6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5. R Data Science Tools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988086-5E73-ED47-AE41-7A86FECE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804229" y="1312482"/>
            <a:ext cx="7112000" cy="554551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B9C4C-0E6A-8545-8707-F86567D34CE5}"/>
              </a:ext>
            </a:extLst>
          </p:cNvPr>
          <p:cNvSpPr txBox="1"/>
          <p:nvPr/>
        </p:nvSpPr>
        <p:spPr>
          <a:xfrm>
            <a:off x="838200" y="3976914"/>
            <a:ext cx="38063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Syntax of ggplot2:</a:t>
            </a:r>
          </a:p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ggplot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(...)) +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_...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is aesthetics specifying variables for x, y, color, shape, etc.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_...” provides a layer(s) of geometric objects like point, fit-curve, connected line, area, etc.   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46EA0-22A6-1B48-987D-9AF2D9E8EB35}"/>
              </a:ext>
            </a:extLst>
          </p:cNvPr>
          <p:cNvSpPr txBox="1"/>
          <p:nvPr/>
        </p:nvSpPr>
        <p:spPr>
          <a:xfrm>
            <a:off x="838199" y="1531256"/>
            <a:ext cx="3966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Reduce spark data into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statistics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subset of data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Then, it is easy to apply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standard graphing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R such as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ggplot2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00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EB4A18-D39F-4405-9447-AA544F0F27C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571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0F488-3576-4344-93C4-AE675F03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96661" y="1531256"/>
            <a:ext cx="5259250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DF1B42-8296-4D48-98D1-83A1A8C0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python – </a:t>
            </a:r>
            <a:r>
              <a:rPr lang="en-US" sz="3200" dirty="0" err="1">
                <a:solidFill>
                  <a:schemeClr val="accent1"/>
                </a:solidFill>
              </a:rPr>
              <a:t>pyspark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D90E3D-F6A7-7C4C-880A-204439FA6D18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D28B3-1804-674F-9847-9DE80B8B2CF5}"/>
              </a:ext>
            </a:extLst>
          </p:cNvPr>
          <p:cNvSpPr txBox="1"/>
          <p:nvPr/>
        </p:nvSpPr>
        <p:spPr>
          <a:xfrm>
            <a:off x="838199" y="4564742"/>
            <a:ext cx="5057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Reduce spark data into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statistics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subset of data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Then, it is easy to apply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standard graphing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python such as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matplotlib, seaborn,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plotnine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plotly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D3A06-2E3A-1C40-B85B-55BB54C576B0}"/>
              </a:ext>
            </a:extLst>
          </p:cNvPr>
          <p:cNvSpPr txBox="1"/>
          <p:nvPr/>
        </p:nvSpPr>
        <p:spPr>
          <a:xfrm>
            <a:off x="890814" y="1570649"/>
            <a:ext cx="457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pyspark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somewhat similar to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function behavior is different (and maybe more intuitive) and can be used with in-place-column-rename function “alias”.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00DDB6-4FBC-2C48-9552-62A9F0C1F890}"/>
              </a:ext>
            </a:extLst>
          </p:cNvPr>
          <p:cNvCxnSpPr>
            <a:cxnSpLocks/>
          </p:cNvCxnSpPr>
          <p:nvPr/>
        </p:nvCxnSpPr>
        <p:spPr>
          <a:xfrm>
            <a:off x="5114611" y="2404097"/>
            <a:ext cx="937846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21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1DD78BE-69DE-4A79-B293-7C147B5F236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79006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C62315-1A18-0A45-96FF-B74185A5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69487" y="2593782"/>
            <a:ext cx="4767955" cy="427445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DF1B42-8296-4D48-98D1-83A1A8C0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293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python data visualization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– </a:t>
            </a:r>
            <a:r>
              <a:rPr lang="en-US" sz="2800" dirty="0" err="1">
                <a:solidFill>
                  <a:schemeClr val="accent1"/>
                </a:solidFill>
              </a:rPr>
              <a:t>plotnine</a:t>
            </a:r>
            <a:r>
              <a:rPr lang="en-US" sz="2800" dirty="0">
                <a:solidFill>
                  <a:schemeClr val="accent1"/>
                </a:solidFill>
              </a:rPr>
              <a:t>, seaborn, matplotlib, </a:t>
            </a:r>
            <a:r>
              <a:rPr lang="en-US" sz="2800" dirty="0" err="1">
                <a:solidFill>
                  <a:schemeClr val="accent1"/>
                </a:solidFill>
              </a:rPr>
              <a:t>plotly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0F48DE-AA29-FF43-B9F2-659592AEFDD7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E3142-2BA8-2C46-9122-D37D6FC34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657" y="1864856"/>
            <a:ext cx="4749800" cy="50033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B4E38F-6A48-0143-9029-47C1159787D0}"/>
              </a:ext>
            </a:extLst>
          </p:cNvPr>
          <p:cNvCxnSpPr>
            <a:cxnSpLocks/>
          </p:cNvCxnSpPr>
          <p:nvPr/>
        </p:nvCxnSpPr>
        <p:spPr>
          <a:xfrm>
            <a:off x="2220685" y="2128325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E9E8B9-34B3-5A4D-A470-C73F345BE5E2}"/>
              </a:ext>
            </a:extLst>
          </p:cNvPr>
          <p:cNvCxnSpPr>
            <a:cxnSpLocks/>
          </p:cNvCxnSpPr>
          <p:nvPr/>
        </p:nvCxnSpPr>
        <p:spPr>
          <a:xfrm>
            <a:off x="9775370" y="1303204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4F7D60-E594-1945-8EF6-6A13243BF8AA}"/>
              </a:ext>
            </a:extLst>
          </p:cNvPr>
          <p:cNvSpPr txBox="1"/>
          <p:nvPr/>
        </p:nvSpPr>
        <p:spPr>
          <a:xfrm>
            <a:off x="8250465" y="718429"/>
            <a:ext cx="377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subset of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seaborn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somewhat similar to R’s ggplot2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F9A0F-A439-4644-8ECC-9634739C99E8}"/>
              </a:ext>
            </a:extLst>
          </p:cNvPr>
          <p:cNvSpPr txBox="1"/>
          <p:nvPr/>
        </p:nvSpPr>
        <p:spPr>
          <a:xfrm>
            <a:off x="831849" y="1712233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plotnine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is very similar to R’s ggplot2</a:t>
            </a:r>
          </a:p>
        </p:txBody>
      </p:sp>
    </p:spTree>
    <p:extLst>
      <p:ext uri="{BB962C8B-B14F-4D97-AF65-F5344CB8AC3E}">
        <p14:creationId xmlns:p14="http://schemas.microsoft.com/office/powerpoint/2010/main" val="388453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24BD3-7304-4D45-B865-C30B90931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994" y="2947307"/>
            <a:ext cx="5245100" cy="33274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83C34-4EBD-7A49-A3CB-F39C7C7E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8" y="3208597"/>
            <a:ext cx="5766707" cy="280481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EC85BE-9D9B-5B4E-9C64-D9F504396456}"/>
              </a:ext>
            </a:extLst>
          </p:cNvPr>
          <p:cNvCxnSpPr>
            <a:cxnSpLocks/>
          </p:cNvCxnSpPr>
          <p:nvPr/>
        </p:nvCxnSpPr>
        <p:spPr>
          <a:xfrm>
            <a:off x="2220685" y="2636323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4627DF-550C-EE4A-9D01-1AC4173841E1}"/>
              </a:ext>
            </a:extLst>
          </p:cNvPr>
          <p:cNvSpPr txBox="1"/>
          <p:nvPr/>
        </p:nvSpPr>
        <p:spPr>
          <a:xfrm>
            <a:off x="831849" y="2220231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Seaborn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offers a variety of graph patterns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516159-B62B-264B-8A2C-EB2AE8805F55}"/>
              </a:ext>
            </a:extLst>
          </p:cNvPr>
          <p:cNvCxnSpPr>
            <a:cxnSpLocks/>
          </p:cNvCxnSpPr>
          <p:nvPr/>
        </p:nvCxnSpPr>
        <p:spPr>
          <a:xfrm>
            <a:off x="8191501" y="2527180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40C01D-7148-6643-98FC-F115F476A6BD}"/>
              </a:ext>
            </a:extLst>
          </p:cNvPr>
          <p:cNvSpPr txBox="1"/>
          <p:nvPr/>
        </p:nvSpPr>
        <p:spPr>
          <a:xfrm>
            <a:off x="6802665" y="2111088"/>
            <a:ext cx="500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Matplotlib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also useful for plotting something quick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09FA68-A52E-6747-89D2-80D9BF6F94F4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</p:spTree>
    <p:extLst>
      <p:ext uri="{BB962C8B-B14F-4D97-AF65-F5344CB8AC3E}">
        <p14:creationId xmlns:p14="http://schemas.microsoft.com/office/powerpoint/2010/main" val="351921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B3530-8AF2-8C4D-A2B5-D7C24B05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1" y="2347008"/>
            <a:ext cx="5737999" cy="341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6D083-C258-6B40-B1A5-038DC33B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68" y="2347008"/>
            <a:ext cx="5627313" cy="43658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20080C-C1EF-3B48-9325-F6D8617F4480}"/>
              </a:ext>
            </a:extLst>
          </p:cNvPr>
          <p:cNvCxnSpPr>
            <a:cxnSpLocks/>
          </p:cNvCxnSpPr>
          <p:nvPr/>
        </p:nvCxnSpPr>
        <p:spPr>
          <a:xfrm>
            <a:off x="2341497" y="1736437"/>
            <a:ext cx="0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9B2129-09C9-324E-AC2C-B4CA876B359C}"/>
              </a:ext>
            </a:extLst>
          </p:cNvPr>
          <p:cNvSpPr txBox="1"/>
          <p:nvPr/>
        </p:nvSpPr>
        <p:spPr>
          <a:xfrm>
            <a:off x="952661" y="1320345"/>
            <a:ext cx="525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Plotly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offers a variety of graph patterns and customizations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A02A5-1B60-CE49-9128-A46FB3E08E72}"/>
              </a:ext>
            </a:extLst>
          </p:cNvPr>
          <p:cNvCxnSpPr>
            <a:cxnSpLocks/>
          </p:cNvCxnSpPr>
          <p:nvPr/>
        </p:nvCxnSpPr>
        <p:spPr>
          <a:xfrm>
            <a:off x="6211968" y="1736437"/>
            <a:ext cx="483653" cy="4090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34BF09E-BBB0-5C49-948B-2CA6AE66D7CF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6. Python Data Science Tools</a:t>
            </a:r>
          </a:p>
        </p:txBody>
      </p:sp>
    </p:spTree>
    <p:extLst>
      <p:ext uri="{BB962C8B-B14F-4D97-AF65-F5344CB8AC3E}">
        <p14:creationId xmlns:p14="http://schemas.microsoft.com/office/powerpoint/2010/main" val="367723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6C31-AE8B-0948-985E-40890536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826" y="245518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38141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125D-CCA4-8846-86FA-67396AA6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Common Data Visualization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FC68-96B8-BE4D-AFE1-F306A84F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559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Patterns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Comparison, composition</a:t>
            </a:r>
          </a:p>
          <a:p>
            <a:pPr lvl="2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Bar, components, flow/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distribution</a:t>
            </a:r>
          </a:p>
          <a:p>
            <a:pPr lvl="2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Histogram, boxplot 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Multi-variate distributions </a:t>
            </a:r>
          </a:p>
          <a:p>
            <a:pPr lvl="2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 plot, cluster, outlier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Semi-programmatic tool – Tableau 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Programmatic tools – R, Python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Pros: more control for data &amp; elements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Cons: less automation, risk of code errors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420E9-A5C0-DE43-B6E1-A5141C5C6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93430"/>
              </p:ext>
            </p:extLst>
          </p:nvPr>
        </p:nvGraphicFramePr>
        <p:xfrm>
          <a:off x="6757031" y="1868559"/>
          <a:ext cx="474897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993">
                  <a:extLst>
                    <a:ext uri="{9D8B030D-6E8A-4147-A177-3AD203B41FA5}">
                      <a16:colId xmlns:a16="http://schemas.microsoft.com/office/drawing/2014/main" val="1241848973"/>
                    </a:ext>
                  </a:extLst>
                </a:gridCol>
                <a:gridCol w="1582993">
                  <a:extLst>
                    <a:ext uri="{9D8B030D-6E8A-4147-A177-3AD203B41FA5}">
                      <a16:colId xmlns:a16="http://schemas.microsoft.com/office/drawing/2014/main" val="3486111649"/>
                    </a:ext>
                  </a:extLst>
                </a:gridCol>
                <a:gridCol w="1582993">
                  <a:extLst>
                    <a:ext uri="{9D8B030D-6E8A-4147-A177-3AD203B41FA5}">
                      <a16:colId xmlns:a16="http://schemas.microsoft.com/office/drawing/2014/main" val="659699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6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Table expr.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Calculated field/set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Row-column shelves, </a:t>
                      </a:r>
                    </a:p>
                    <a:p>
                      <a:r>
                        <a:rPr lang="en-US" dirty="0"/>
                        <a:t>Marks, color, shape,  size cards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9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dplyr</a:t>
                      </a:r>
                      <a:r>
                        <a:rPr lang="en-US" dirty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sqldf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ggplot2,</a:t>
                      </a:r>
                    </a:p>
                    <a:p>
                      <a:r>
                        <a:rPr lang="en-US" dirty="0" err="1"/>
                        <a:t>plotly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9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pandas, </a:t>
                      </a:r>
                      <a:r>
                        <a:rPr lang="en-US" dirty="0" err="1"/>
                        <a:t>pandasql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matplotlib,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Seaborn, </a:t>
                      </a:r>
                      <a:r>
                        <a:rPr lang="en-US" dirty="0" err="1"/>
                        <a:t>plotly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92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6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E39C256-FB7E-4CA8-8A19-25E8945834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3581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369228B-1402-0F40-804E-16689377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21" y="378232"/>
            <a:ext cx="4249993" cy="1325563"/>
          </a:xfrm>
        </p:spPr>
        <p:txBody>
          <a:bodyPr vert="horz"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Example of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Flow/Sankey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0A81D-7655-5A4B-9AF2-C0C498D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643797" y="-290070"/>
            <a:ext cx="7548203" cy="3987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27D5-50E5-2E4C-8141-1D610F0B8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214" y="3135193"/>
            <a:ext cx="7175090" cy="4120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582AF-78ED-4F41-A77B-421E8355F639}"/>
              </a:ext>
            </a:extLst>
          </p:cNvPr>
          <p:cNvSpPr txBox="1"/>
          <p:nvPr/>
        </p:nvSpPr>
        <p:spPr>
          <a:xfrm>
            <a:off x="766915" y="2042586"/>
            <a:ext cx="37018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 charts help visualize parts of the whole</a:t>
            </a:r>
          </a:p>
          <a:p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Visualizing cross tabs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Farm sales class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</a:t>
            </a:r>
            <a:r>
              <a:rPr lang="en-US" sz="2000" dirty="0">
                <a:solidFill>
                  <a:schemeClr val="accent1"/>
                </a:solidFill>
              </a:rPr>
              <a:t>Industry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Farm counts (above)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Sales value counts (below)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191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66024A-DBC1-47F0-A49A-8814657CC96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4034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6E3711-2F70-3D4B-BA10-C45A495A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0210" cy="1325563"/>
          </a:xfrm>
        </p:spPr>
        <p:txBody>
          <a:bodyPr vert="horz"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Example of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Enhanced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FE85C-E148-694F-84FE-96EC7D5FB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725454" y="553852"/>
            <a:ext cx="7540286" cy="5655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3E149-6F15-C84F-9584-43C60C597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06712"/>
            <a:ext cx="4889443" cy="3951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03A5A-F064-4046-AB6E-534EBF7340CB}"/>
              </a:ext>
            </a:extLst>
          </p:cNvPr>
          <p:cNvSpPr txBox="1"/>
          <p:nvPr/>
        </p:nvSpPr>
        <p:spPr>
          <a:xfrm>
            <a:off x="766915" y="2079522"/>
            <a:ext cx="126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D5924-2C1A-164B-A68E-A1412B528A27}"/>
              </a:ext>
            </a:extLst>
          </p:cNvPr>
          <p:cNvSpPr txBox="1"/>
          <p:nvPr/>
        </p:nvSpPr>
        <p:spPr>
          <a:xfrm>
            <a:off x="3264308" y="2031452"/>
            <a:ext cx="126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After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177DD9-9498-8A40-B3B3-12A9A1A40D95}"/>
              </a:ext>
            </a:extLst>
          </p:cNvPr>
          <p:cNvSpPr/>
          <p:nvPr/>
        </p:nvSpPr>
        <p:spPr>
          <a:xfrm>
            <a:off x="3408318" y="2262284"/>
            <a:ext cx="1027098" cy="596358"/>
          </a:xfrm>
          <a:prstGeom prst="rightArrow">
            <a:avLst>
              <a:gd name="adj1" fmla="val 17743"/>
              <a:gd name="adj2" fmla="val 41670"/>
            </a:avLst>
          </a:prstGeom>
          <a:solidFill>
            <a:schemeClr val="accent4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E3A367E-7C7B-7049-9B22-05B06B829AFD}"/>
              </a:ext>
            </a:extLst>
          </p:cNvPr>
          <p:cNvSpPr/>
          <p:nvPr/>
        </p:nvSpPr>
        <p:spPr>
          <a:xfrm rot="5400000">
            <a:off x="1575594" y="2327975"/>
            <a:ext cx="677036" cy="576579"/>
          </a:xfrm>
          <a:prstGeom prst="rightArrow">
            <a:avLst>
              <a:gd name="adj1" fmla="val 17743"/>
              <a:gd name="adj2" fmla="val 41670"/>
            </a:avLst>
          </a:prstGeom>
          <a:solidFill>
            <a:schemeClr val="accent4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4C9CE-2499-1740-A07B-F109B4E86A95}"/>
              </a:ext>
            </a:extLst>
          </p:cNvPr>
          <p:cNvSpPr txBox="1"/>
          <p:nvPr/>
        </p:nvSpPr>
        <p:spPr>
          <a:xfrm>
            <a:off x="6344464" y="6074627"/>
            <a:ext cx="520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the dotted line represents the equal rates of growth for population and dairy consumption</a:t>
            </a:r>
          </a:p>
        </p:txBody>
      </p:sp>
    </p:spTree>
    <p:extLst>
      <p:ext uri="{BB962C8B-B14F-4D97-AF65-F5344CB8AC3E}">
        <p14:creationId xmlns:p14="http://schemas.microsoft.com/office/powerpoint/2010/main" val="304506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DA1849-2383-4DA3-93B0-84B41CE62C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693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90ECCA-8113-024A-8733-4D9E4D84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Similarities between </a:t>
            </a:r>
            <a:r>
              <a:rPr lang="en-US" sz="3200" b="1" dirty="0">
                <a:solidFill>
                  <a:schemeClr val="accent1"/>
                </a:solidFill>
              </a:rPr>
              <a:t>R tools </a:t>
            </a:r>
            <a:r>
              <a:rPr lang="en-US" sz="3200" dirty="0">
                <a:solidFill>
                  <a:schemeClr val="accent1"/>
                </a:solidFill>
              </a:rPr>
              <a:t>v. </a:t>
            </a:r>
            <a:r>
              <a:rPr lang="en-US" sz="3200" b="1" dirty="0">
                <a:solidFill>
                  <a:schemeClr val="accent1"/>
                </a:solidFill>
              </a:rPr>
              <a:t>SQL + Tableau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4355FFC-90EA-BA45-9179-563409634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311240"/>
              </p:ext>
            </p:extLst>
          </p:nvPr>
        </p:nvGraphicFramePr>
        <p:xfrm>
          <a:off x="924012" y="1690688"/>
          <a:ext cx="708168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5089">
                  <a:extLst>
                    <a:ext uri="{9D8B030D-6E8A-4147-A177-3AD203B41FA5}">
                      <a16:colId xmlns:a16="http://schemas.microsoft.com/office/drawing/2014/main" val="357366321"/>
                    </a:ext>
                  </a:extLst>
                </a:gridCol>
                <a:gridCol w="3716594">
                  <a:extLst>
                    <a:ext uri="{9D8B030D-6E8A-4147-A177-3AD203B41FA5}">
                      <a16:colId xmlns:a16="http://schemas.microsoft.com/office/drawing/2014/main" val="2110293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 - </a:t>
                      </a:r>
                      <a:r>
                        <a:rPr lang="en-US" sz="1600" dirty="0" err="1"/>
                        <a:t>dplyr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0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select (var1, var2,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SELECT var1, var2, ...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3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filter (exp1, exp2, ...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WHERE exp1 AND exp2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3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arrange ( var1, var2, ...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ORDER BY var1, var2,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mutate ( newvar1 = exp1,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Case statement / Window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67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(newvar1 = exp1,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SUM( ), AVG( ), MIN( ), MAX(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3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group_by</a:t>
                      </a:r>
                      <a:r>
                        <a:rPr lang="en-US" sz="1600" dirty="0"/>
                        <a:t> (var1, var2,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GROUP BY var1, var2,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5583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3A26AC-5792-9944-9DD9-AF2D77667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400022"/>
              </p:ext>
            </p:extLst>
          </p:nvPr>
        </p:nvGraphicFramePr>
        <p:xfrm>
          <a:off x="924012" y="4513278"/>
          <a:ext cx="7081683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5488">
                  <a:extLst>
                    <a:ext uri="{9D8B030D-6E8A-4147-A177-3AD203B41FA5}">
                      <a16:colId xmlns:a16="http://schemas.microsoft.com/office/drawing/2014/main" val="2856086861"/>
                    </a:ext>
                  </a:extLst>
                </a:gridCol>
                <a:gridCol w="2966195">
                  <a:extLst>
                    <a:ext uri="{9D8B030D-6E8A-4147-A177-3AD203B41FA5}">
                      <a16:colId xmlns:a16="http://schemas.microsoft.com/office/drawing/2014/main" val="1834262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 – 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X-Y axis: </a:t>
                      </a:r>
                      <a:r>
                        <a:rPr lang="en-US" sz="1600" dirty="0" err="1"/>
                        <a:t>ggplot</a:t>
                      </a:r>
                      <a:r>
                        <a:rPr lang="en-US" sz="1600" dirty="0"/>
                        <a:t>(data, </a:t>
                      </a:r>
                      <a:r>
                        <a:rPr lang="en-US" sz="1600" dirty="0" err="1"/>
                        <a:t>aes</a:t>
                      </a:r>
                      <a:r>
                        <a:rPr lang="en-US" sz="1600" dirty="0"/>
                        <a:t>(x=var1, y=var2))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Row – Column shelves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4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geom_point</a:t>
                      </a:r>
                      <a:r>
                        <a:rPr lang="en-US" sz="1600" dirty="0"/>
                        <a:t>( ), </a:t>
                      </a:r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 ), etc.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Marks card/chart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0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facet_wrap</a:t>
                      </a:r>
                      <a:r>
                        <a:rPr lang="en-US" sz="1600" dirty="0"/>
                        <a:t> (var1,...)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Secondary row,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70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color=var1, shape=var2, size=var3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color, shape, size cards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0228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027D07-2083-FD4E-9354-136001AE1C1D}"/>
              </a:ext>
            </a:extLst>
          </p:cNvPr>
          <p:cNvSpPr txBox="1"/>
          <p:nvPr/>
        </p:nvSpPr>
        <p:spPr>
          <a:xfrm>
            <a:off x="8288978" y="1744519"/>
            <a:ext cx="36340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Chaining operator %&gt;%: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%&gt;% Y means passing left-item (X) as arg1 of right-item (Y)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allows for sequential pipe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%&gt;% can be read as “then”  in that it passes an object from left to right </a:t>
            </a:r>
          </a:p>
          <a:p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df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%&gt;% filter(v1 &gt; 0)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select(v1, v2, v3, v4)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mutate(ratio = v2 / v3)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group_by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(v4)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%&gt;%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summarise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avg1 = mean(v1),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ratio = mean(ratio))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%&gt;%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ggplot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(avg1, ratio)) +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geom_point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(color = v4)</a:t>
            </a:r>
          </a:p>
        </p:txBody>
      </p:sp>
    </p:spTree>
    <p:extLst>
      <p:ext uri="{BB962C8B-B14F-4D97-AF65-F5344CB8AC3E}">
        <p14:creationId xmlns:p14="http://schemas.microsoft.com/office/powerpoint/2010/main" val="162331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F8C98D2-5CFD-422F-9468-F8673A7092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055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B3AFCA-0AA7-1D43-B6A5-322E462A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What &amp; Why Databricks?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3FA3-6E33-4148-B3F6-0E0B5C6B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2"/>
            <a:ext cx="10515600" cy="498157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What: 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Easy-to-use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data analysis tool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connecting to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Apache Spark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is typically built on top of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Hadoop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distributed file system (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2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keeps multiple copies of partitioned data across nodes and allows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parallel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MapReduce 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allows 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parallel processing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(hence often “big data analysis” = Spark)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RDD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allows for in-memory computing with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optional caching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Shared variables can be used across worker nodes.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Spark is written in Scala, which is a modern version of Java.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Runs on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GCP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Storage and connections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cluster’s memory gets cleaned up each time it shuts down </a:t>
            </a:r>
          </a:p>
          <a:p>
            <a:pPr lvl="2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databricks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file system (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a persistent store automatically connected to the cluster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can mount hive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metastores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that house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hdfs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Lake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connect via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ODBC/JDBC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FAQ: 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https://databricks.com/product/faq</a:t>
            </a:r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Why:</a:t>
            </a: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Scalable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compute resource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SQL, python,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data wrangling, analysis, and visualization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Performing streaming data or big data engineering tasks in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 Lake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Scheduling tasks/jobs/alerts for recurring data processing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Affordable and pay-as-you-go (don’t forgot to shut down when it’s done)</a:t>
            </a:r>
          </a:p>
          <a:p>
            <a:pPr lvl="2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CE625C-9394-484E-A9DB-EF64AC9524AD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</p:spTree>
    <p:extLst>
      <p:ext uri="{BB962C8B-B14F-4D97-AF65-F5344CB8AC3E}">
        <p14:creationId xmlns:p14="http://schemas.microsoft.com/office/powerpoint/2010/main" val="222570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AE86888-B752-46DF-B9EB-0F303155A45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6553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13D5B0F-5FB8-6048-91D9-78F1DB78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1836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What’s in it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7CCD-69C0-3943-B7EE-B9C94C679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17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Analysts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 “big data” that does not fit in local-device memory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Automate/schedule recurring data-related tasks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 integrated dashboards 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Engineers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complex data ETL, including unified streaming and batch processing 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Leverage Delta Lake for scalability, data governance, and regulatory compliance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Scientists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 machine-learning models with “big data”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Combine best analytic tools across platforms -- Spark API, python, R, and Scala</a:t>
            </a:r>
          </a:p>
          <a:p>
            <a:pPr lvl="1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B645F1-42C6-5741-82E9-1F5680A0491C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EA347-7D9F-4F7E-ACB2-94B4F760D791}"/>
              </a:ext>
            </a:extLst>
          </p:cNvPr>
          <p:cNvSpPr txBox="1"/>
          <p:nvPr/>
        </p:nvSpPr>
        <p:spPr>
          <a:xfrm>
            <a:off x="952500" y="4628003"/>
            <a:ext cx="863917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Databricks academy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  <a:r>
              <a:rPr lang="en-US" sz="1400" dirty="0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https://databricks.com/learn/training/home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https://databricks.com/resources?_sft_resource_type=product-videos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563C1"/>
                </a:solidFill>
                <a:hlinkClick r:id="rId9"/>
              </a:rPr>
              <a:t>https://docs-dx.comcast.com/kb/cloud-compute/cloud-compute-user-guide</a:t>
            </a:r>
            <a:r>
              <a:rPr lang="en-US" sz="1400" dirty="0">
                <a:solidFill>
                  <a:srgbClr val="0563C1"/>
                </a:solidFill>
              </a:rPr>
              <a:t> 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LinkedIn Learning via Workday: </a:t>
            </a:r>
            <a:endParaRPr lang="en-US" sz="1400" dirty="0">
              <a:hlinkClick r:id="rId1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Spark for Machine Learning &amp; AI </a:t>
            </a:r>
            <a:r>
              <a:rPr lang="en-US" sz="1400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1"/>
              </a:rPr>
              <a:t>Azure Spark Databricks Essential Training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Introduction to Spark SQL and </a:t>
            </a:r>
            <a:r>
              <a:rPr lang="en-US" sz="1400" dirty="0" err="1">
                <a:hlinkClick r:id="rId12"/>
              </a:rPr>
              <a:t>DataFrames</a:t>
            </a:r>
            <a:r>
              <a:rPr lang="en-US" sz="1400" dirty="0">
                <a:hlinkClick r:id="rId12"/>
              </a:rPr>
              <a:t> 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413A3-0A0C-4B41-9D6D-5C1AA521D0CE}"/>
              </a:ext>
            </a:extLst>
          </p:cNvPr>
          <p:cNvSpPr txBox="1"/>
          <p:nvPr/>
        </p:nvSpPr>
        <p:spPr>
          <a:xfrm>
            <a:off x="5086350" y="5773385"/>
            <a:ext cx="6543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3"/>
              </a:rPr>
              <a:t>Apache Spark Essential Training: Big Data Engineering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4"/>
              </a:rPr>
              <a:t>Apache Spark Deep Learning Essential Training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5"/>
              </a:rPr>
              <a:t>Big Data in the Age of AI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6"/>
              </a:rPr>
              <a:t>Architecting Big Data Applications: Real-Time Application Engineering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838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18CB08-FBF3-4225-B8FE-3CBDB9E118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51105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B44101-AFB9-5846-9744-FB64E534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Big Data Analysis Simplified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38E75C-111B-DD49-B531-9A22BD498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2425165"/>
            <a:ext cx="5054018" cy="323176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61285C-8FC6-5042-9695-6C6F8DBA7073}"/>
              </a:ext>
            </a:extLst>
          </p:cNvPr>
          <p:cNvSpPr/>
          <p:nvPr/>
        </p:nvSpPr>
        <p:spPr>
          <a:xfrm>
            <a:off x="6872844" y="2413862"/>
            <a:ext cx="4480956" cy="333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Spark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E8276D-0FF9-8D49-B971-1E6AD2C29949}"/>
              </a:ext>
            </a:extLst>
          </p:cNvPr>
          <p:cNvSpPr/>
          <p:nvPr/>
        </p:nvSpPr>
        <p:spPr>
          <a:xfrm>
            <a:off x="7075853" y="3200173"/>
            <a:ext cx="1262668" cy="105505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Python session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A905EA-A2A5-B640-AAFB-356CEA99E86E}"/>
              </a:ext>
            </a:extLst>
          </p:cNvPr>
          <p:cNvSpPr/>
          <p:nvPr/>
        </p:nvSpPr>
        <p:spPr>
          <a:xfrm>
            <a:off x="9804197" y="3200173"/>
            <a:ext cx="1252847" cy="117116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 </a:t>
            </a:r>
          </a:p>
          <a:p>
            <a:pPr algn="ctr"/>
            <a:r>
              <a:rPr lang="en-US" sz="2400" dirty="0"/>
              <a:t>session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A84BB7-C45A-6E44-981A-048634C8DF19}"/>
              </a:ext>
            </a:extLst>
          </p:cNvPr>
          <p:cNvSpPr/>
          <p:nvPr/>
        </p:nvSpPr>
        <p:spPr>
          <a:xfrm>
            <a:off x="8382063" y="4371340"/>
            <a:ext cx="1262668" cy="1055053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SQL Context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783DD-7CFF-134A-B981-6AECB221F594}"/>
              </a:ext>
            </a:extLst>
          </p:cNvPr>
          <p:cNvSpPr txBox="1"/>
          <p:nvPr/>
        </p:nvSpPr>
        <p:spPr>
          <a:xfrm>
            <a:off x="6872843" y="1827094"/>
            <a:ext cx="466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interpretation as end user  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A635F-E5DA-1840-BF59-6EC57A3E826A}"/>
              </a:ext>
            </a:extLst>
          </p:cNvPr>
          <p:cNvCxnSpPr>
            <a:cxnSpLocks/>
          </p:cNvCxnSpPr>
          <p:nvPr/>
        </p:nvCxnSpPr>
        <p:spPr>
          <a:xfrm>
            <a:off x="5588000" y="4021015"/>
            <a:ext cx="1016000" cy="0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58E681C-035D-9648-9D91-5B44274E540A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1CA77-A266-EE43-859D-27DDB3430EFA}"/>
              </a:ext>
            </a:extLst>
          </p:cNvPr>
          <p:cNvSpPr txBox="1"/>
          <p:nvPr/>
        </p:nvSpPr>
        <p:spPr>
          <a:xfrm>
            <a:off x="1270196" y="1827094"/>
            <a:ext cx="3744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Engineering...</a:t>
            </a:r>
          </a:p>
        </p:txBody>
      </p:sp>
    </p:spTree>
    <p:extLst>
      <p:ext uri="{BB962C8B-B14F-4D97-AF65-F5344CB8AC3E}">
        <p14:creationId xmlns:p14="http://schemas.microsoft.com/office/powerpoint/2010/main" val="128190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757D9CF-B569-4256-BA37-4BD3EA2C71C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5726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648BC8A-A7F8-6A4F-87EC-BC121F8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9BB41-5F7A-6440-AE6F-78223FF4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6" y="1631808"/>
            <a:ext cx="10918371" cy="7821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*Use cases may vary depending on work environments, resources, and nature of tasks.</a:t>
            </a:r>
          </a:p>
          <a:p>
            <a:pPr lvl="1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1FCFE1-600C-4A4F-8DA5-0668A4114353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AF4D6-1F2F-834A-9A19-23AFDEC1C67C}"/>
              </a:ext>
            </a:extLst>
          </p:cNvPr>
          <p:cNvSpPr txBox="1"/>
          <p:nvPr/>
        </p:nvSpPr>
        <p:spPr>
          <a:xfrm>
            <a:off x="3911599" y="5939690"/>
            <a:ext cx="772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* Also possible to connect to Databrikcs clusters from PyCharm, Jupyter, RStudio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9EA37-FA03-B342-872A-D4EEA1395410}"/>
              </a:ext>
            </a:extLst>
          </p:cNvPr>
          <p:cNvSpPr txBox="1"/>
          <p:nvPr/>
        </p:nvSpPr>
        <p:spPr>
          <a:xfrm>
            <a:off x="6299200" y="2597601"/>
            <a:ext cx="5337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query fabric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Presto/Trino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BAU SQL proc dev. and maintenance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BAU ad hoc SQL analyses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https://docs-dx.comcast.com/kb/query-fabric/query-fabric-user-guide/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Jupyter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/PyCharm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Laptop-RAM-size data analysis +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RStudio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Laptop-RAM-size data analysis + 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74E5C-3DA2-204E-A38F-E3BC39B4D10F}"/>
              </a:ext>
            </a:extLst>
          </p:cNvPr>
          <p:cNvSpPr txBox="1"/>
          <p:nvPr/>
        </p:nvSpPr>
        <p:spPr>
          <a:xfrm>
            <a:off x="621048" y="2597601"/>
            <a:ext cx="5337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Databricks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data processing or ad hoc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Complex data wrangling and data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business insight projects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 with day-to-day tasks to find out more about when to use for yourself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26196E-6212-4E10-A817-94F100264FD1}"/>
              </a:ext>
            </a:extLst>
          </p:cNvPr>
          <p:cNvCxnSpPr>
            <a:cxnSpLocks/>
          </p:cNvCxnSpPr>
          <p:nvPr/>
        </p:nvCxnSpPr>
        <p:spPr>
          <a:xfrm>
            <a:off x="6096000" y="2627745"/>
            <a:ext cx="0" cy="267765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061C1AA-8333-4C56-8935-6C7C8470AC1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38303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76A998-402B-DB49-AC7C-5288D5F9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Free-Trial or Community Edition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2038F0-6132-114A-AEEA-7759BBC43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76342" y="1586091"/>
            <a:ext cx="6502832" cy="24756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F9D1E9-C2D8-DA46-B327-8B86FEFB969C}"/>
              </a:ext>
            </a:extLst>
          </p:cNvPr>
          <p:cNvSpPr txBox="1"/>
          <p:nvPr/>
        </p:nvSpPr>
        <p:spPr>
          <a:xfrm>
            <a:off x="904918" y="1206404"/>
            <a:ext cx="940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can start with free of charge via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standard 14-day free trial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Community Edition: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18BA7-D48C-3D49-B2FF-5C5DAE644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049" y="1911927"/>
            <a:ext cx="2775195" cy="4851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984EE-2369-0A41-9F8B-2E1AB1C515B0}"/>
              </a:ext>
            </a:extLst>
          </p:cNvPr>
          <p:cNvSpPr txBox="1"/>
          <p:nvPr/>
        </p:nvSpPr>
        <p:spPr>
          <a:xfrm>
            <a:off x="786168" y="4169335"/>
            <a:ext cx="8476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Free-Trial :  </a:t>
            </a:r>
            <a:r>
              <a:rPr lang="en-US" dirty="0">
                <a:hlinkClick r:id="rId8"/>
              </a:rPr>
              <a:t>https://docs.databricks.com/getting-started/try-databricks.html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need to connect to an AWS/Azure/GCP account.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default cluster-setup runs faster than the community edition’s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After-trial: </a:t>
            </a:r>
            <a:r>
              <a:rPr lang="en-US" dirty="0">
                <a:solidFill>
                  <a:schemeClr val="accent1"/>
                </a:solidFill>
                <a:hlinkClick r:id="rId9"/>
              </a:rPr>
              <a:t>about $0.40/DBU</a:t>
            </a:r>
            <a:r>
              <a:rPr lang="en-US" dirty="0">
                <a:solidFill>
                  <a:schemeClr val="accent1"/>
                </a:solidFill>
              </a:rPr>
              <a:t>. 1 DBU = 1 </a:t>
            </a:r>
            <a:r>
              <a:rPr lang="en-US" dirty="0" err="1">
                <a:solidFill>
                  <a:schemeClr val="accent1"/>
                </a:solidFill>
              </a:rPr>
              <a:t>hr</a:t>
            </a:r>
            <a:r>
              <a:rPr lang="en-US" dirty="0">
                <a:solidFill>
                  <a:schemeClr val="accent1"/>
                </a:solidFill>
              </a:rPr>
              <a:t> of standardized compute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Community Edition:  </a:t>
            </a:r>
            <a:r>
              <a:rPr lang="en-US" dirty="0">
                <a:hlinkClick r:id="rId10"/>
              </a:rPr>
              <a:t>https://databricks.com/product/faq/community-edition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need to create a cluster each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 It comes with similar capabilities as in Free-trial.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482C2F-0847-AC47-A982-7689DE3CAD0A}"/>
              </a:ext>
            </a:extLst>
          </p:cNvPr>
          <p:cNvCxnSpPr>
            <a:cxnSpLocks/>
          </p:cNvCxnSpPr>
          <p:nvPr/>
        </p:nvCxnSpPr>
        <p:spPr>
          <a:xfrm>
            <a:off x="8573984" y="5878955"/>
            <a:ext cx="807522" cy="58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2D7F53-FFE9-614C-9E4E-3F72158A3817}"/>
              </a:ext>
            </a:extLst>
          </p:cNvPr>
          <p:cNvSpPr txBox="1"/>
          <p:nvPr/>
        </p:nvSpPr>
        <p:spPr>
          <a:xfrm>
            <a:off x="7730836" y="610321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to find!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DCA49F6-96CE-B349-AB96-CC99A43702FD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1. What &amp; Why</a:t>
            </a:r>
          </a:p>
        </p:txBody>
      </p:sp>
    </p:spTree>
    <p:extLst>
      <p:ext uri="{BB962C8B-B14F-4D97-AF65-F5344CB8AC3E}">
        <p14:creationId xmlns:p14="http://schemas.microsoft.com/office/powerpoint/2010/main" val="125481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3C3C877-FA24-4F62-B6CA-B72C28ACD2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37577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4CFA66-C41F-7347-9D38-02D36CA9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File system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D22E-6B5D-C141-9208-0A9FDD51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113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%fs ls /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en-US" sz="2000" dirty="0"/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/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dbfs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en-US" sz="2000" dirty="0">
                <a:solidFill>
                  <a:srgbClr val="7030A0"/>
                </a:solidFill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dbutils.fs.ls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(’/’)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shows the root of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dbfs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dbutils.fs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comes with:  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Usual file system methods: ls,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head,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mkdir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mv, put,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rm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Mount methods: mount, unmount, mounts,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refreshMounts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2A594-0AF5-0D42-9342-AB3AC1161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284" y="3376073"/>
            <a:ext cx="5921019" cy="2978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23171-C769-AA4B-BA82-067A385C6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97" y="3376073"/>
            <a:ext cx="4810619" cy="28008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A67AC0-0282-654E-A6F9-30014E84B5CE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2. File system utilities</a:t>
            </a:r>
          </a:p>
        </p:txBody>
      </p:sp>
    </p:spTree>
    <p:extLst>
      <p:ext uri="{BB962C8B-B14F-4D97-AF65-F5344CB8AC3E}">
        <p14:creationId xmlns:p14="http://schemas.microsoft.com/office/powerpoint/2010/main" val="310675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DE64E-0246-704D-A9DB-3183957A4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848"/>
            <a:ext cx="10515600" cy="247324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Reading file paths in python allows for a quick inspection of data file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read the first 400 characters in flights csv data and put it into a pandas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DataFrame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C863-5ECF-3449-80A7-DE9E9E93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60" y="1966292"/>
            <a:ext cx="7692850" cy="36562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BCB94F-45F6-864E-8627-849C28109753}"/>
              </a:ext>
            </a:extLst>
          </p:cNvPr>
          <p:cNvSpPr txBox="1">
            <a:spLocks/>
          </p:cNvSpPr>
          <p:nvPr/>
        </p:nvSpPr>
        <p:spPr>
          <a:xfrm>
            <a:off x="838200" y="521836"/>
            <a:ext cx="9256486" cy="2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2. File system utilities</a:t>
            </a:r>
          </a:p>
        </p:txBody>
      </p:sp>
    </p:spTree>
    <p:extLst>
      <p:ext uri="{BB962C8B-B14F-4D97-AF65-F5344CB8AC3E}">
        <p14:creationId xmlns:p14="http://schemas.microsoft.com/office/powerpoint/2010/main" val="4018039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32026</TotalTime>
  <Words>2093</Words>
  <Application>Microsoft Office PowerPoint</Application>
  <PresentationFormat>Widescreen</PresentationFormat>
  <Paragraphs>269</Paragraphs>
  <Slides>29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Wingdings</vt:lpstr>
      <vt:lpstr>Office Theme</vt:lpstr>
      <vt:lpstr>think-cell Slide</vt:lpstr>
      <vt:lpstr>Getting started with Databricks</vt:lpstr>
      <vt:lpstr>Contents</vt:lpstr>
      <vt:lpstr>What &amp; Why Databricks?</vt:lpstr>
      <vt:lpstr>What’s in it for me?</vt:lpstr>
      <vt:lpstr>Big Data Analysis Simplified </vt:lpstr>
      <vt:lpstr>When to use?</vt:lpstr>
      <vt:lpstr>Free-Trial or Community Edition</vt:lpstr>
      <vt:lpstr>File system utilities</vt:lpstr>
      <vt:lpstr>PowerPoint Presentation</vt:lpstr>
      <vt:lpstr>Spark DataFrames</vt:lpstr>
      <vt:lpstr>Delta Lake</vt:lpstr>
      <vt:lpstr>PowerPoint Presentation</vt:lpstr>
      <vt:lpstr>Spark DataFrame to SQL Context </vt:lpstr>
      <vt:lpstr>PowerPoint Presentation</vt:lpstr>
      <vt:lpstr>PowerPoint Presentation</vt:lpstr>
      <vt:lpstr>Databricks Chart Button</vt:lpstr>
      <vt:lpstr>PowerPoint Presentation</vt:lpstr>
      <vt:lpstr>Databricks SQL, Visualization, Dashboards</vt:lpstr>
      <vt:lpstr>R – SparkR or sparklyr </vt:lpstr>
      <vt:lpstr>R data visualization – ggplot2</vt:lpstr>
      <vt:lpstr>python – pyspark </vt:lpstr>
      <vt:lpstr>python data visualization  – plotnine, seaborn, matplotlib, plotly </vt:lpstr>
      <vt:lpstr>PowerPoint Presentation</vt:lpstr>
      <vt:lpstr>PowerPoint Presentation</vt:lpstr>
      <vt:lpstr>Appendix</vt:lpstr>
      <vt:lpstr>Common Data Visualization Tools</vt:lpstr>
      <vt:lpstr>Example of  Flow/Sankey Chart</vt:lpstr>
      <vt:lpstr>Example of  Enhanced Visualization</vt:lpstr>
      <vt:lpstr>Similarities between R tools v. SQL +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Databricks</dc:title>
  <dc:creator>Microsoft Office User</dc:creator>
  <cp:lastModifiedBy>Minegishi, Kota</cp:lastModifiedBy>
  <cp:revision>126</cp:revision>
  <dcterms:created xsi:type="dcterms:W3CDTF">2022-02-26T13:41:49Z</dcterms:created>
  <dcterms:modified xsi:type="dcterms:W3CDTF">2022-03-30T14:54:10Z</dcterms:modified>
</cp:coreProperties>
</file>